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8" r:id="rId4"/>
    <p:sldId id="269" r:id="rId5"/>
    <p:sldId id="271" r:id="rId6"/>
    <p:sldId id="273" r:id="rId7"/>
    <p:sldId id="277" r:id="rId8"/>
    <p:sldId id="279" r:id="rId9"/>
    <p:sldId id="276" r:id="rId10"/>
    <p:sldId id="267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6FF"/>
    <a:srgbClr val="248AE5"/>
    <a:srgbClr val="4E73DF"/>
    <a:srgbClr val="1864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844"/>
    <p:restoredTop sz="68459"/>
  </p:normalViewPr>
  <p:slideViewPr>
    <p:cSldViewPr snapToGrid="0">
      <p:cViewPr varScale="1">
        <p:scale>
          <a:sx n="98" d="100"/>
          <a:sy n="98" d="100"/>
        </p:scale>
        <p:origin x="220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41AC4-6D22-674F-8551-81F6C8926734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8B6AB-9789-A448-B561-9882CE530E6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73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Buongiorno a tutti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8B6AB-9789-A448-B561-9882CE530E6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9003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498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In questa tesi verranno esposti i concetti base, e la metodologia utilizzata per estrarre dati sanitari da referti medici nel progetto SIMIOR,</a:t>
            </a:r>
          </a:p>
          <a:p>
            <a:r>
              <a:rPr lang="it-IT" sz="1200" dirty="0">
                <a:latin typeface="+mj-lt"/>
              </a:rPr>
              <a:t>Più precisamente vedremo cos’è il SIMIOR, come sono fatti i referti medici e come è stato possibile estrarne le informazioni.</a:t>
            </a:r>
            <a:br>
              <a:rPr lang="it-IT" sz="1200" dirty="0">
                <a:latin typeface="+mj-lt"/>
              </a:rPr>
            </a:br>
            <a:r>
              <a:rPr lang="it-IT" sz="1800" dirty="0">
                <a:effectLst/>
                <a:latin typeface="Baskervaldx"/>
              </a:rPr>
              <a:t>Nei reparti di terapia intensiva italiani è in uso un sistema di punteggio pensato per valutare il rischio di mortalità dei pazienti affetti da sepsi grave (SPIN-UTI),</a:t>
            </a:r>
          </a:p>
          <a:p>
            <a:r>
              <a:rPr lang="it-IT" sz="1800" dirty="0">
                <a:effectLst/>
                <a:latin typeface="Baskervaldx"/>
              </a:rPr>
              <a:t>Non esistendo un sistema informatico standard, è nata una collaborazione fra il Policlinico Ospedaliero Duilio Casula e il dottor Cherchi, il cui risultato è il progetto SIMIOR.</a:t>
            </a:r>
          </a:p>
          <a:p>
            <a:r>
              <a:rPr lang="it-IT" sz="1800" dirty="0">
                <a:effectLst/>
                <a:latin typeface="Baskervaldx"/>
              </a:rPr>
              <a:t>(SIMIOR (leggi sigla?) è ) Esso è pensato per raccogliere le informazioni dei pazienti e calcolare una serie di statistiche dettagliate.</a:t>
            </a:r>
          </a:p>
          <a:p>
            <a:r>
              <a:rPr lang="it-IT" sz="1800" dirty="0">
                <a:effectLst/>
                <a:latin typeface="Baskervaldx"/>
              </a:rPr>
              <a:t>L’inserimento dei dati, però, è un operazione manuale soggetta ad errori, pertanto ci è stato chiesto di automatizzare questo processo.</a:t>
            </a:r>
            <a:endParaRPr lang="it-IT" dirty="0">
              <a:effectLst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2913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 medici dell’UTI hanno messo a disposizione, in tempi differenti, diversi campioni su cui si è basato lo studio degli stessi.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referti sono in formato PDF, uno standard che non permette un estrazione diretta di informazioni, come si può fare, per esempio, con una pagina web o un documento Excel.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Non è neanche possibile ottenere le informazioni dalla fonte per questioni burocratiche e legali, di conseguenza l’unica soluzione è il cosiddetto ’</a:t>
            </a:r>
            <a:r>
              <a:rPr lang="it-IT" sz="1200" dirty="0" err="1">
                <a:latin typeface="+mj-lt"/>
              </a:rPr>
              <a:t>scraping</a:t>
            </a:r>
            <a:r>
              <a:rPr lang="it-IT" sz="1200" dirty="0">
                <a:latin typeface="+mj-lt"/>
              </a:rPr>
              <a:t>’.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Sono state dunque verificate le possibili librerie software per eseguire quest’operazione, per via di necessità che vedremo nelle slide successive, la scelta è ricaduta su Apache PDFBox.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9006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Ogni referto prodotto dal policlinico è suddivisibile in quattro sezioni : Intestazione, Anagrafica, Contenuto e Piè di Pagina.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L’estrazione dei dati si concentra sul contenuto, in particolare sulle tabelle antibiogramma. Se un referto non possiede una tabella, non è considerato valido.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Le tabelle antibiogramma possono variare per numero di microrganismi e per quantità di antibiotici testati, inoltre alcune celle possono essere vuote,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 indicando così un antibiotico non testato per un particolare microrganismo o un valore di resistenza particolare.</a:t>
            </a:r>
            <a:br>
              <a:rPr lang="it-IT" sz="1200" dirty="0">
                <a:latin typeface="+mj-lt"/>
              </a:rPr>
            </a:b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Il primo campione fornito dai medici, ha mostrato una struttura relativamente semplice, analizzabile convertendo il testo con una delle tante librerie create per lo scopo.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secondo campione ha evidenziato una struttura irregolare in caso di tabelle con più microrganismi, difficile da analizzare anche con librerie dedicate, le quali richiedono una struttura costante per effettuare l’estrazione.</a:t>
            </a:r>
            <a:br>
              <a:rPr lang="it-IT" sz="1200" dirty="0">
                <a:latin typeface="+mj-lt"/>
              </a:rPr>
            </a:b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965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primo approccio, derivato dallo studio del primo campione, prevedeva una trasformazione del documento in un insieme di righe testuali, seguita da un estrazione effettuata tramite Regex.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limiti di questo metodo sono apparsi evidenti con tabelle più complesse, dove la presenza di celle vuote rendeva impossibile la corretta associazione dei dati con i relativi microrganismi.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1288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secondo approccio prevede un estrazione «ibrida», dove gli indici delle tabelle vengono dedotti analogamente a prima, ma i contenuti sono estratti graficamente.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 Per poter attuare questo algoritmo si è prima resa necessaria la modifica della libreria utilizzata, rendendola capace di segnare le posizioni di qualsiasi elemento presente nel documento.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Questa modifica permette di determinare con precisione la posizione di ogni cella della tabella, e un estrazione più precisa.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Poiché la dimensione delle celle è costante, per ottenerne le coordinate è sufficiente cercare la posizione di parole chiave che indichino i confini della tabella (es la parola ANTIBIOTICI in maiuscolo indica le coordinate di inizio).  Grazie a questo metodo è possibile associare correttamente anche le celle vuote.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7724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Per poter inserire i dati estratti, si è resa necessaria la modifica dell’archivio statico del SIMIOR, dove sono contenuti i codici ATC degli antibiotici e quelli definiti dall’Istituto superiore di sanità per i microrganismi.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L’Archivio precedente presentava delle inefficienze a livello strutturale che rendevano la ricerca dei codici molto lenta, pertanto è stata effettuata una trasformazione della struttura da lista a mappa, che consente un accesso ai valori in velocità costante O(k). Inoltre, è stata applicata la traduzione di molti antibiotici, poiché i referti li indicano in italiano, mentre l’origine delle associazioni nome-codice è inglese.</a:t>
            </a:r>
            <a:br>
              <a:rPr lang="it-IT" sz="1200" dirty="0">
                <a:latin typeface="+mj-lt"/>
              </a:rPr>
            </a:b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L’utente può utilizzare la nuova funzionalità recandosi nelle schede di riepilogo delle infezioni, delle contaminazioni o delle colonizzazioni.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L’inserimento del referto è piuttosto semplice, si seleziona il tasto sfoglia per scegliere quale documento caricare e si preme il tasto carica.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Una volta confermato il caricamento si verrà reindirizzati su una schermata di riepilogo con i risultati dell’elaborazione.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0551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Nella pagina di visualizzazione dei risultati, vengono mostrate in alto delle schede che indicano lo stato dell’elaborazione, mostrando quali microrganismi hanno un antibiogramma valido ed eventuali antibiotici o microrganismi non riconosciuti dal sistema, cioè assenti nell’archivio statico.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Se nel referto di origine erano presenti più tabelle, esse vengono presentate tramite paginazione.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In caso di errori, l’utente ha la facoltà di aggiungere, modificare o eliminare qualsiasi elemento delle tabelle. Può infine confermare l’inserimento dei dati o annullare la procedura e ripeterla.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5681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 feedback sono stati raccolti, sia tramite mail, sia tramite una sezione del sito, aggiunta per l’occasione al fine di facilitare la raccolta dei riscontri e delle possibili problematiche.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medici hanno seguito con attenzione gli sviluppi del progetto, giudicando ottimo il prodotto finale ed esprimendo volontà di continuare con l’utilizzo del software, fornendo accesso anche agli specializzandi di rianimazione.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Ci sono dei problemi burocratici che impediscono, allo stato attuale, l’estrazione di altri tipi di dati, per esempio anagrafici.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Grazie a questi, sarà possibile creare intere schede-paziente da un singolo referto.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[PAUSA]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Ci auguriamo di risolvere in futuro questi problemi grazie alla stretta collaborazione dimostrata dal policlinico.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7535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3FA6ED-B61C-9365-12C6-F0B5510BF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C59D86-D30C-88EB-D30A-6FB2080C2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9473EC-2AEA-B5FD-B951-EFBC0754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A3192F-3C10-DF07-74DB-9A478092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851F30-3F76-AE23-A002-3017E04B0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6391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21051E-94FB-AA39-5144-21BE4D1BD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BB1558A-2601-34D9-A4EC-9393A25FD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A9C0F04-026B-1A08-E36A-4FBF0985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B0B6A8-1F64-52F1-E4EB-C8530AD36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44D8CC-7E44-C390-9DD2-0E7BC634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686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4408174-7AB9-7F28-7F6A-7EA6052AD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EDDAE5B-1B39-6E3D-A5FA-52E18BC91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A48428-419D-2FF6-5695-970B727C3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7122A4-4F70-B2CA-6D2D-6BDD29D3E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3B09BC-0E93-04BB-D011-7C6EEB2B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5188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FD46C9-2115-CF87-571C-AE4B0353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56354E-1D6C-BD8C-E022-29010480D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D1AAAA-CA5C-5842-9AAC-587B0BC3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77D2F91-CACD-160D-6226-38EADBB03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9328B55-4E40-D1EA-4D01-36F12793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6586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51F4A6-9D07-91BE-E346-0BD1FB1D5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CBC7A8B-5585-5C81-4AA4-6360CE145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819764-1CFA-EA79-FD49-B316A15DC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14BE59-12F0-8E3F-7FF3-94363B6CB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F680-797C-9BB5-61BD-586BE9CA8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0443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AB5576-44E7-1D60-07F4-6BE56A72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CBED86-6CF8-CBC5-F3E0-A710DFFAA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602F081-17C9-FDBE-DC69-BD21CF4F57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E0A3A4-C985-658F-8043-40DF8227A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DB0BDAE-B33D-E044-D684-AAC26995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3992AC-671D-0AC6-10CD-51871FE53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097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BE1FDF-59EB-C07C-A8A1-8E4670BC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6A7AD7-6033-F1CC-9F2D-CEDF807F4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D0BC368-F08D-C7F0-ED7B-D921BF4F7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EEF584-63A6-4234-12E5-25E2CB0BBE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6C10A33-7D3E-2122-0DF9-1D0F8566DA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55498F9-CAD1-CAA5-B6C2-F8D739DB7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D28AF12-3525-9EE1-BF4F-094E11876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F76F9C5-7524-A3DA-AFF5-A6366B64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537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EF901F-BE24-0B77-B926-CD1CD29B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7EA9224-BCC9-8C99-74BD-0238CCAC9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8C1444B-E00D-794A-EAC7-66DEA6CB7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3A288B-FD4B-5E4B-0A0F-A936A3D9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850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E268736-8D13-838C-AEB6-C09EF58A6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9827D59-CC71-614F-53B9-A43CEE79A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82EA9D-C4FB-0451-402A-A2276399D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5914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1150D1-9CAE-B3D3-4C80-B94B4F35E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3AB2A3-A4F4-9715-F91D-E671E9349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F8510E1-D27D-AF58-7360-93C974ECF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928910-440E-4421-D384-1054C0B27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1F3E8BE-0CCB-4272-C768-FC34593A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E130590-589F-9E78-5747-EB8E9A4C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176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3F0D6-7473-6176-6619-CAAAFF33D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F7E71B3-C7F0-2E37-0A71-5D041191F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D61F43-B811-5C2E-A1B2-D6C9BB28A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C526EFC-D15B-99FD-E410-F5570FE8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F5A789-CBCF-644A-A6B2-A992E2F8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FAAA8A-141C-BC1B-6F04-7F088964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16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9000">
              <a:srgbClr val="F0F6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55F7B31-150C-7B90-7E67-A1635582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1A6766E-BD1F-315F-87D4-072C7CD9B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CFD8DC-2E9A-D5FF-6346-1A8AC15BD5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8DB322-1D34-7755-456E-D3771DA3A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AB7C48-00A6-6815-4120-A1393F101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060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A0AF673C-4E3E-2A2C-BC9E-8F9C18714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0687" y="1913076"/>
            <a:ext cx="9490625" cy="3031848"/>
          </a:xfrm>
        </p:spPr>
        <p:txBody>
          <a:bodyPr>
            <a:normAutofit fontScale="90000"/>
          </a:bodyPr>
          <a:lstStyle/>
          <a:p>
            <a:r>
              <a:rPr lang="it-IT" dirty="0"/>
              <a:t>Analisi ed estrazioni di informazioni da referti medici: Un caso di studio con il progetto SIMIOR </a:t>
            </a:r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C7AEFB11-7535-DC6A-B28A-C0C16898E1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170" y="5555207"/>
            <a:ext cx="2219033" cy="7874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GB" b="1" dirty="0"/>
              <a:t>Relatore:</a:t>
            </a:r>
          </a:p>
          <a:p>
            <a:pPr algn="l"/>
            <a:r>
              <a:rPr lang="it-IT" dirty="0">
                <a:effectLst/>
              </a:rPr>
              <a:t>Dott. Gianmarco Cherchi</a:t>
            </a:r>
            <a:endParaRPr lang="it-IT" dirty="0"/>
          </a:p>
        </p:txBody>
      </p:sp>
      <p:sp>
        <p:nvSpPr>
          <p:cNvPr id="6" name="Sottotitolo 2">
            <a:extLst>
              <a:ext uri="{FF2B5EF4-FFF2-40B4-BE49-F238E27FC236}">
                <a16:creationId xmlns:a16="http://schemas.microsoft.com/office/drawing/2014/main" id="{AF54009D-9D9C-3069-F56F-832F86C82EDC}"/>
              </a:ext>
            </a:extLst>
          </p:cNvPr>
          <p:cNvSpPr txBox="1">
            <a:spLocks/>
          </p:cNvSpPr>
          <p:nvPr/>
        </p:nvSpPr>
        <p:spPr>
          <a:xfrm>
            <a:off x="4808034" y="6336665"/>
            <a:ext cx="2575930" cy="3254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sz="1500" dirty="0">
                <a:effectLst/>
              </a:rPr>
              <a:t>Anno accademico 2021/2022</a:t>
            </a:r>
            <a:endParaRPr lang="it-IT" sz="1500" dirty="0"/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04795993-8025-C5C1-940A-465CE28179B7}"/>
              </a:ext>
            </a:extLst>
          </p:cNvPr>
          <p:cNvSpPr txBox="1">
            <a:spLocks/>
          </p:cNvSpPr>
          <p:nvPr/>
        </p:nvSpPr>
        <p:spPr>
          <a:xfrm>
            <a:off x="9731795" y="5555207"/>
            <a:ext cx="2219033" cy="787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600" b="1" dirty="0"/>
              <a:t>Candidato</a:t>
            </a:r>
            <a:r>
              <a:rPr lang="en-GB" sz="1600" b="1" dirty="0"/>
              <a:t>:</a:t>
            </a:r>
          </a:p>
          <a:p>
            <a:pPr algn="r"/>
            <a:r>
              <a:rPr lang="it-IT" sz="1600" dirty="0"/>
              <a:t>Lorenzo Ludovico Concas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F0E1FFB3-FF0E-FAE2-CE5F-FA4F5AAEB22C}"/>
              </a:ext>
            </a:extLst>
          </p:cNvPr>
          <p:cNvSpPr txBox="1">
            <a:spLocks/>
          </p:cNvSpPr>
          <p:nvPr/>
        </p:nvSpPr>
        <p:spPr>
          <a:xfrm>
            <a:off x="3341673" y="209299"/>
            <a:ext cx="5508651" cy="95700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950"/>
              <a:t>UNIVERSITÀ DEGLI STUDI DI CAGLIARI</a:t>
            </a:r>
            <a:br>
              <a:rPr lang="it-IT" sz="1950"/>
            </a:br>
            <a:r>
              <a:rPr lang="it-IT" sz="1950"/>
              <a:t>FACOLTÀ DI SCIENZE</a:t>
            </a:r>
            <a:br>
              <a:rPr lang="it-IT" sz="1950"/>
            </a:br>
            <a:r>
              <a:rPr lang="it-IT" sz="1950"/>
              <a:t>Corso di Laurea Triennale in Informatica</a:t>
            </a:r>
            <a:endParaRPr lang="it-IT" sz="1400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3EC4FFB-9AD2-FC80-2212-BC2DE3428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590" y="252719"/>
            <a:ext cx="968400" cy="9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9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08715BF-DCFB-2B5D-7ED0-8D219F40F55E}"/>
              </a:ext>
            </a:extLst>
          </p:cNvPr>
          <p:cNvSpPr txBox="1"/>
          <p:nvPr/>
        </p:nvSpPr>
        <p:spPr>
          <a:xfrm>
            <a:off x="3441264" y="3017475"/>
            <a:ext cx="53094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/>
              <a:t>Grazie per l’attenzione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E8984757-8825-F62D-CFA4-351C5C689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9871" y="4235045"/>
            <a:ext cx="652254" cy="622740"/>
          </a:xfrm>
          <a:prstGeom prst="rect">
            <a:avLst/>
          </a:prstGeom>
          <a:effectLst>
            <a:innerShdw>
              <a:srgbClr val="4E73DF"/>
            </a:innerShdw>
          </a:effectLst>
        </p:spPr>
      </p:pic>
    </p:spTree>
    <p:extLst>
      <p:ext uri="{BB962C8B-B14F-4D97-AF65-F5344CB8AC3E}">
        <p14:creationId xmlns:p14="http://schemas.microsoft.com/office/powerpoint/2010/main" val="118359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2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F1BB08C-B155-E515-177A-83734873902B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Introduzione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68412E-686C-2175-BDA3-438B2BF75A3F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orveglianza attiva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rospettica delle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nfezioni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osocomiali nelle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nità di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erapia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ntensiva </a:t>
            </a:r>
            <a:endParaRPr lang="it-IT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08715BF-DCFB-2B5D-7ED0-8D219F40F55E}"/>
              </a:ext>
            </a:extLst>
          </p:cNvPr>
          <p:cNvSpPr txBox="1"/>
          <p:nvPr/>
        </p:nvSpPr>
        <p:spPr>
          <a:xfrm>
            <a:off x="531628" y="2086196"/>
            <a:ext cx="1463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SPIN-UTI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6364182-F7CE-000C-DA82-587833318CC6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effectLst/>
              </a:rPr>
              <a:t>S</a:t>
            </a:r>
            <a:r>
              <a:rPr lang="it-IT" sz="1800" dirty="0">
                <a:effectLst/>
              </a:rPr>
              <a:t>istema </a:t>
            </a:r>
            <a:r>
              <a:rPr lang="it-IT" sz="1800" b="1" dirty="0">
                <a:effectLst/>
              </a:rPr>
              <a:t>I</a:t>
            </a:r>
            <a:r>
              <a:rPr lang="it-IT" sz="1800" dirty="0">
                <a:effectLst/>
              </a:rPr>
              <a:t>nformativo per il </a:t>
            </a:r>
            <a:r>
              <a:rPr lang="it-IT" sz="1800" b="1" dirty="0">
                <a:effectLst/>
              </a:rPr>
              <a:t>M</a:t>
            </a:r>
            <a:r>
              <a:rPr lang="it-IT" sz="1800" dirty="0">
                <a:effectLst/>
              </a:rPr>
              <a:t>onitoraggio delle </a:t>
            </a:r>
            <a:r>
              <a:rPr lang="it-IT" sz="1800" b="1" dirty="0">
                <a:effectLst/>
              </a:rPr>
              <a:t>I</a:t>
            </a:r>
            <a:r>
              <a:rPr lang="it-IT" sz="1800" dirty="0">
                <a:effectLst/>
              </a:rPr>
              <a:t>nfezioni </a:t>
            </a:r>
            <a:r>
              <a:rPr lang="it-IT" sz="1800" b="1" dirty="0">
                <a:effectLst/>
              </a:rPr>
              <a:t>O</a:t>
            </a:r>
            <a:r>
              <a:rPr lang="it-IT" sz="1800" dirty="0">
                <a:effectLst/>
              </a:rPr>
              <a:t>spedaliere nei </a:t>
            </a:r>
            <a:r>
              <a:rPr lang="it-IT" sz="1800" b="1" dirty="0">
                <a:effectLst/>
              </a:rPr>
              <a:t>R</a:t>
            </a:r>
            <a:r>
              <a:rPr lang="it-IT" sz="1800" dirty="0">
                <a:effectLst/>
              </a:rPr>
              <a:t>eparti di Rianimazione 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D8C351CF-1A15-075F-C061-80109BB91F70}"/>
              </a:ext>
            </a:extLst>
          </p:cNvPr>
          <p:cNvSpPr txBox="1"/>
          <p:nvPr/>
        </p:nvSpPr>
        <p:spPr>
          <a:xfrm>
            <a:off x="531628" y="3470095"/>
            <a:ext cx="1269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SIMIOR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E8984757-8825-F62D-CFA4-351C5C689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78923" y="1954537"/>
            <a:ext cx="2647999" cy="2528180"/>
          </a:xfrm>
          <a:prstGeom prst="rect">
            <a:avLst/>
          </a:prstGeom>
          <a:effectLst>
            <a:innerShdw blurRad="1270000">
              <a:srgbClr val="4E73DF"/>
            </a:innerShdw>
          </a:effectLst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4B0FDDA8-F394-DBEF-FF10-51C6BA659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8571" y="4616015"/>
            <a:ext cx="3067641" cy="371423"/>
          </a:xfrm>
          <a:prstGeom prst="rect">
            <a:avLst/>
          </a:prstGeom>
          <a:noFill/>
          <a:ln>
            <a:noFill/>
          </a:ln>
          <a:effectLst>
            <a:innerShdw blurRad="1270000">
              <a:srgbClr val="248AE5"/>
            </a:innerShdw>
          </a:effectLst>
        </p:spPr>
      </p:pic>
    </p:spTree>
    <p:extLst>
      <p:ext uri="{BB962C8B-B14F-4D97-AF65-F5344CB8AC3E}">
        <p14:creationId xmlns:p14="http://schemas.microsoft.com/office/powerpoint/2010/main" val="962618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3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86D7DA-E24F-31F1-8848-F4BD3D7F2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8419" y="3108079"/>
            <a:ext cx="4281356" cy="946581"/>
          </a:xfrm>
          <a:prstGeom prst="rect">
            <a:avLst/>
          </a:prstGeom>
          <a:noFill/>
          <a:effectLst>
            <a:innerShdw blurRad="1270000" dist="2540000">
              <a:srgbClr val="248AE5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referti di esempio sono stati analizzati per capire il metodo migliore per estrare le informazioni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630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Studio dei referti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493619A-B0D6-625B-BA40-8D046531F6E8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Sono state vagliate possibile librerie per ottenere il risultato voluto, ma solo una era adatta: Apache PDFBox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10784F6-9B76-7B2A-2ED5-5965A171AA1F}"/>
              </a:ext>
            </a:extLst>
          </p:cNvPr>
          <p:cNvSpPr txBox="1"/>
          <p:nvPr/>
        </p:nvSpPr>
        <p:spPr>
          <a:xfrm>
            <a:off x="531628" y="3470095"/>
            <a:ext cx="3161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Definizione strategia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68189FC-5CA4-FAB3-B31F-6DE5FE7E2981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Studio dei referti</a:t>
            </a:r>
          </a:p>
        </p:txBody>
      </p:sp>
    </p:spTree>
    <p:extLst>
      <p:ext uri="{BB962C8B-B14F-4D97-AF65-F5344CB8AC3E}">
        <p14:creationId xmlns:p14="http://schemas.microsoft.com/office/powerpoint/2010/main" val="449422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4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Tutti i referti possiedono Intestazione, Anagrafica, Contenuto e Piè di pagina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5477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Caratteristiche comuni 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493619A-B0D6-625B-BA40-8D046531F6E8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contenuto dei referti è variabile, alcuni hanno una sola tabella antibiogramma (anch’essa variabile), altri no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10784F6-9B76-7B2A-2ED5-5965A171AA1F}"/>
              </a:ext>
            </a:extLst>
          </p:cNvPr>
          <p:cNvSpPr txBox="1"/>
          <p:nvPr/>
        </p:nvSpPr>
        <p:spPr>
          <a:xfrm>
            <a:off x="531628" y="3470095"/>
            <a:ext cx="3865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Caratteristiche particolari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0129" y="1501372"/>
            <a:ext cx="3128663" cy="4428656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091E240-F83C-8AB1-68F6-8DBD0F3A877D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222222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5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Convertire il referto in una lista di stringhe</a:t>
            </a:r>
          </a:p>
          <a:p>
            <a:pPr marL="285750" indent="-285750">
              <a:buFontTx/>
              <a:buChar char="-"/>
            </a:pPr>
            <a:r>
              <a:rPr lang="it-IT" dirty="0"/>
              <a:t>Scorrere la lista fino a trovare la riga «ANTIBIOTICO MIC»</a:t>
            </a:r>
          </a:p>
          <a:p>
            <a:pPr marL="285750" indent="-285750">
              <a:buFontTx/>
              <a:buChar char="-"/>
            </a:pPr>
            <a:r>
              <a:rPr lang="it-IT" dirty="0"/>
              <a:t>Scorrendo la lista, estrarre le informazioni utilizzando la regex :</a:t>
            </a:r>
          </a:p>
          <a:p>
            <a:endParaRPr lang="it-IT" dirty="0"/>
          </a:p>
          <a:p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Fermarsi quando si raggiunge la riga della legenda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568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Primo approccio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A16E810-6A63-07E2-E39C-9EFBCE19BCC7}"/>
              </a:ext>
            </a:extLst>
          </p:cNvPr>
          <p:cNvSpPr txBox="1"/>
          <p:nvPr/>
        </p:nvSpPr>
        <p:spPr>
          <a:xfrm>
            <a:off x="531628" y="4895822"/>
            <a:ext cx="6430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Limitato, applicabile solo a tabelle semplici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B5A18A7-0E6F-AAFB-F7B3-E2A18BB74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65" y="4211930"/>
            <a:ext cx="4965700" cy="1778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99A7D74-8AE3-FA47-4154-63F0A727B1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13182" y="2536249"/>
            <a:ext cx="4876570" cy="2366074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097B36-0903-D217-88EC-B69D490C0BAE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2180211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6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/>
              <a:t>Si converte il documento analogamente a prima</a:t>
            </a:r>
          </a:p>
          <a:p>
            <a:pPr marL="285750" indent="-285750">
              <a:buFontTx/>
              <a:buChar char="-"/>
            </a:pPr>
            <a:r>
              <a:rPr lang="it-IT"/>
              <a:t>Tramite funzioni di supporto, si estraggono indici delle tabelle e il numero di microrganismi associati ad esse</a:t>
            </a:r>
          </a:p>
          <a:p>
            <a:pPr marL="285750" indent="-285750">
              <a:buFontTx/>
              <a:buChar char="-"/>
            </a:pPr>
            <a:r>
              <a:rPr lang="it-IT"/>
              <a:t>Per ogni tabella, si effettua l’estrazione con una funzione dedicata</a:t>
            </a:r>
          </a:p>
          <a:p>
            <a:pPr marL="285750" indent="-285750">
              <a:buFontTx/>
              <a:buChar char="-"/>
            </a:pPr>
            <a:r>
              <a:rPr lang="it-IT"/>
              <a:t>La funzione dedicata tenta l’analisi del testo da «regioni» calcolate trovando elementi chiave (es: parola «Antibiotici»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917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/>
              <a:t>Approccio corretto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89302" y="2076633"/>
            <a:ext cx="5199891" cy="3092402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0F60570-034F-0042-7ADC-0BF7305D1DF6}"/>
              </a:ext>
            </a:extLst>
          </p:cNvPr>
          <p:cNvSpPr txBox="1"/>
          <p:nvPr/>
        </p:nvSpPr>
        <p:spPr>
          <a:xfrm>
            <a:off x="531628" y="5145405"/>
            <a:ext cx="3881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/>
              <a:t>Richiede modifica libreria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EC1749D-4AC3-48EE-6F9A-D587B655C1A4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816041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7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Modifiche al sistema di recupero dei codici dall’archivio statico</a:t>
            </a:r>
          </a:p>
          <a:p>
            <a:pPr marL="285750" indent="-285750">
              <a:buFontTx/>
              <a:buChar char="-"/>
            </a:pPr>
            <a:r>
              <a:rPr lang="it-IT" dirty="0"/>
              <a:t>Traduzione dei nomi antibiotici/microrganismi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193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Modifiche strutturali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96784" y="1897730"/>
            <a:ext cx="4182008" cy="3740575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919821E-5EC6-846E-0693-1BA983456D27}"/>
              </a:ext>
            </a:extLst>
          </p:cNvPr>
          <p:cNvSpPr txBox="1"/>
          <p:nvPr/>
        </p:nvSpPr>
        <p:spPr>
          <a:xfrm>
            <a:off x="510894" y="4109203"/>
            <a:ext cx="54119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L’upload del referto è disponibile sotto forma di scheda nei riepiloghi infezione, contaminazione e colonizzazione</a:t>
            </a:r>
          </a:p>
          <a:p>
            <a:pPr marL="285750" indent="-285750">
              <a:buFontTx/>
              <a:buChar char="-"/>
            </a:pPr>
            <a:r>
              <a:rPr lang="it-IT" dirty="0"/>
              <a:t>Grafica semplice, con concetti analoghi al resto del sistema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869E341-A1FF-30CE-388D-EF38001674FD}"/>
              </a:ext>
            </a:extLst>
          </p:cNvPr>
          <p:cNvSpPr txBox="1"/>
          <p:nvPr/>
        </p:nvSpPr>
        <p:spPr>
          <a:xfrm>
            <a:off x="510894" y="3609614"/>
            <a:ext cx="4084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Localizzazione Funzionalità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421F552-A1F0-195F-F215-EE7F88E039AE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Risultati</a:t>
            </a:r>
          </a:p>
        </p:txBody>
      </p:sp>
    </p:spTree>
    <p:extLst>
      <p:ext uri="{BB962C8B-B14F-4D97-AF65-F5344CB8AC3E}">
        <p14:creationId xmlns:p14="http://schemas.microsoft.com/office/powerpoint/2010/main" val="228273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8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181CD2-C87C-A88E-E223-C0281AE5305F}"/>
              </a:ext>
            </a:extLst>
          </p:cNvPr>
          <p:cNvSpPr txBox="1"/>
          <p:nvPr/>
        </p:nvSpPr>
        <p:spPr>
          <a:xfrm>
            <a:off x="16942526" y="10319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49B277-2F64-001F-CB1B-01789180738A}"/>
              </a:ext>
            </a:extLst>
          </p:cNvPr>
          <p:cNvSpPr txBox="1"/>
          <p:nvPr/>
        </p:nvSpPr>
        <p:spPr>
          <a:xfrm>
            <a:off x="8360229" y="23121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D9B1F0F-63DC-8A04-509B-EA4354EB6480}"/>
              </a:ext>
            </a:extLst>
          </p:cNvPr>
          <p:cNvSpPr txBox="1"/>
          <p:nvPr/>
        </p:nvSpPr>
        <p:spPr>
          <a:xfrm>
            <a:off x="339634" y="366628"/>
            <a:ext cx="1332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Demo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825CF0D3-1F70-3C90-D866-9C8E4BC260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out">
            <a:hlinkClick r:id="" action="ppaction://media"/>
            <a:extLst>
              <a:ext uri="{FF2B5EF4-FFF2-40B4-BE49-F238E27FC236}">
                <a16:creationId xmlns:a16="http://schemas.microsoft.com/office/drawing/2014/main" id="{54005746-2182-F570-1E51-0071764888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4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0.41758 0.4465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72" y="2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300"/>
                            </p:stCondLst>
                          </p:cTn>
                        </p:par>
                        <p:par>
                          <p:cTn id="12" fill="hold">
                            <p:stCondLst>
                              <p:cond delay="23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5" grpId="0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9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Il sistema è stato giudicato ottimo per semplicità e correttezza implementativa</a:t>
            </a:r>
          </a:p>
          <a:p>
            <a:pPr marL="285750" indent="-285750">
              <a:buFontTx/>
              <a:buChar char="-"/>
            </a:pPr>
            <a:r>
              <a:rPr lang="it-IT" dirty="0"/>
              <a:t>Volontà, da parte dei medici, di proseguire con un utilizzo intensivo del software 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299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Feedback degli utenti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751D6CB-BDE5-793D-3BD6-737854FEDCFA}"/>
              </a:ext>
            </a:extLst>
          </p:cNvPr>
          <p:cNvSpPr txBox="1"/>
          <p:nvPr/>
        </p:nvSpPr>
        <p:spPr>
          <a:xfrm>
            <a:off x="531628" y="4380568"/>
            <a:ext cx="5411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Il sistema è predisposto per estrarre non soltanto antibiogrammi ma anche informazioni anagrafiche, materiali e liste colturali</a:t>
            </a:r>
          </a:p>
          <a:p>
            <a:pPr marL="285750" indent="-285750">
              <a:buFontTx/>
              <a:buChar char="-"/>
            </a:pPr>
            <a:r>
              <a:rPr lang="it-IT" dirty="0"/>
              <a:t>Sfide burocratiche e legali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BA49D3C-57A7-7E67-FB77-293248AC9198}"/>
              </a:ext>
            </a:extLst>
          </p:cNvPr>
          <p:cNvSpPr txBox="1"/>
          <p:nvPr/>
        </p:nvSpPr>
        <p:spPr>
          <a:xfrm>
            <a:off x="531628" y="3880979"/>
            <a:ext cx="221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Sviluppi futuri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4CB33E1-6EDA-00CD-C4AF-061029FC4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64636" y="2616889"/>
            <a:ext cx="2647999" cy="2528180"/>
          </a:xfrm>
          <a:prstGeom prst="rect">
            <a:avLst/>
          </a:prstGeom>
          <a:effectLst>
            <a:innerShdw blurRad="1270000">
              <a:srgbClr val="4E73DF"/>
            </a:inn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40E0B12-B232-8164-8539-9B338043A7D1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512052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</TotalTime>
  <Words>1606</Words>
  <Application>Microsoft Macintosh PowerPoint</Application>
  <PresentationFormat>Widescreen</PresentationFormat>
  <Paragraphs>114</Paragraphs>
  <Slides>10</Slides>
  <Notes>10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Arial</vt:lpstr>
      <vt:lpstr>Baskervaldx</vt:lpstr>
      <vt:lpstr>Calibri</vt:lpstr>
      <vt:lpstr>Calibri Light</vt:lpstr>
      <vt:lpstr>Wingdings 2</vt:lpstr>
      <vt:lpstr>Tema di Office</vt:lpstr>
      <vt:lpstr>Analisi ed estrazioni di informazioni da referti medici: Un caso di studio con il progetto SIMIOR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ed estrazioni di informazioni da referti medici: Un caso di studio con il progetto SIMIOR </dc:title>
  <dc:creator>Lorenzo Concas</dc:creator>
  <cp:lastModifiedBy>Lorenzo Concas</cp:lastModifiedBy>
  <cp:revision>20</cp:revision>
  <dcterms:created xsi:type="dcterms:W3CDTF">2023-05-30T12:10:50Z</dcterms:created>
  <dcterms:modified xsi:type="dcterms:W3CDTF">2023-06-04T15:43:24Z</dcterms:modified>
</cp:coreProperties>
</file>